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  <p:embeddedFont>
      <p:font typeface="Barlow"/>
      <p:regular r:id="rId23"/>
    </p:embeddedFont>
    <p:embeddedFont>
      <p:font typeface="Montserrat"/>
      <p:regular r:id="rId24"/>
    </p:embeddedFont>
    <p:embeddedFont>
      <p:font typeface="Montserrat"/>
      <p:regular r:id="rId25"/>
    </p:embeddedFont>
    <p:embeddedFont>
      <p:font typeface="Montserrat"/>
      <p:regular r:id="rId26"/>
    </p:embeddedFont>
    <p:embeddedFont>
      <p:font typeface="Montserrat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Relationship Id="rId26" Type="http://schemas.openxmlformats.org/officeDocument/2006/relationships/font" Target="fonts/font7.fntdata"/><Relationship Id="rId2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hyperlink" Target="https://data.mendeley.com/datasets/83tcx8psxv/1" TargetMode="External"/><Relationship Id="rId2" Type="http://schemas.openxmlformats.org/officeDocument/2006/relationships/hyperlink" Target="https://drive.google.com/drive/folders/122fgxBEvUr4LcY-vJPiz2ag7MviSr1jA?usp=sharing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vimeo.com/1082685826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33443"/>
            <a:ext cx="7627382" cy="28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Student Performance Analysis &amp; Efficiency Prediction: Colombian Engineering Students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5009198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multi-phase project analyzes and predicts efficiency using academic data from Colombian engineering students. We explored, measured, and modeled student performance for better educational support.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30" y="486966"/>
            <a:ext cx="7906941" cy="1162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Streamlit Deployment &amp; Interactive Visualizations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8530" y="1914525"/>
            <a:ext cx="7906941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30" y="2426732"/>
            <a:ext cx="441841" cy="4418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37059" y="2500789"/>
            <a:ext cx="232541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Deployment Tool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1237059" y="2897386"/>
            <a:ext cx="7288411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used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Streamlit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deploy our classification model and present the project results in an interactive web application.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30" y="3846909"/>
            <a:ext cx="441841" cy="4418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37059" y="3920966"/>
            <a:ext cx="232541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Features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1237059" y="4317563"/>
            <a:ext cx="7288411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Input Form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test the efficiency prediction on new data.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1237059" y="4662011"/>
            <a:ext cx="7288411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Predictions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using the best-trained model (Logistic Regression).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1237059" y="5006459"/>
            <a:ext cx="7288411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Visualizations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explore: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1237059" y="5350907"/>
            <a:ext cx="7288411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Score distributions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1237059" y="5695355"/>
            <a:ext cx="7288411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Clustering results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1237059" y="6039803"/>
            <a:ext cx="7288411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Efficiency comparisons across groups</a:t>
            </a:r>
            <a:endParaRPr lang="en-US" sz="13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30" y="6706672"/>
            <a:ext cx="441841" cy="44184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237059" y="6780728"/>
            <a:ext cx="232541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Goal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1237059" y="7177326"/>
            <a:ext cx="7288411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Make the project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accessible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explainable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and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actionable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non-technical users like educators or decision-makers.</a:t>
            </a:r>
            <a:endParaRPr lang="en-US" sz="13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0293" y="521613"/>
            <a:ext cx="4992291" cy="624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Obstacles We Faced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150293" y="1430179"/>
            <a:ext cx="7816215" cy="1427202"/>
          </a:xfrm>
          <a:prstGeom prst="roundRect">
            <a:avLst>
              <a:gd name="adj" fmla="val 1993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47579" y="1627465"/>
            <a:ext cx="2496145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Unreliable Data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347579" y="2053352"/>
            <a:ext cx="7421642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first dataset was synthetic and gave us unrealistic or contradictory insights, which delayed our progress.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150293" y="3047048"/>
            <a:ext cx="7816215" cy="1427202"/>
          </a:xfrm>
          <a:prstGeom prst="roundRect">
            <a:avLst>
              <a:gd name="adj" fmla="val 1993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47579" y="3244334"/>
            <a:ext cx="2496145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Low Correlations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347579" y="3670221"/>
            <a:ext cx="7421642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school scores failed to predict university performance, making regression models ineffective.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50293" y="4663916"/>
            <a:ext cx="7816215" cy="1427202"/>
          </a:xfrm>
          <a:prstGeom prst="roundRect">
            <a:avLst>
              <a:gd name="adj" fmla="val 1993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47579" y="4861203"/>
            <a:ext cx="2496145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Missing Context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347579" y="5287089"/>
            <a:ext cx="7421642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Lack of key contextual features (like socio-economic status) limited our ability to build more accurate models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50293" y="6280785"/>
            <a:ext cx="7816215" cy="1427202"/>
          </a:xfrm>
          <a:prstGeom prst="roundRect">
            <a:avLst>
              <a:gd name="adj" fmla="val 1993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47579" y="6478072"/>
            <a:ext cx="2496145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Approach Shift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347579" y="6903958"/>
            <a:ext cx="7421642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had to completely change our plan—moving from regression to clustering, then to classification.</a:t>
            </a:r>
            <a:endParaRPr lang="en-US" sz="14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84120"/>
            <a:ext cx="8208407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Appendix &amp; References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58309" y="390096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Tools included Python, scikit-learn, LightGBM, MLflow, and Streamlit for modeling and deployment.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4491395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462326" y="45658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Used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462326" y="5051941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359DD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Colombian Engineering Students Dataset.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450574" y="4491395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154591" y="4565809"/>
            <a:ext cx="351424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Research Paper Referenced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8154591" y="5051941"/>
            <a:ext cx="57175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359DD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 Analysis of the Academic Performance of Colombian Engineering Students.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75844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557" y="507683"/>
            <a:ext cx="6482239" cy="606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Overview &amp; Objectives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45557" y="1391007"/>
            <a:ext cx="13339286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aimed to analyze and predict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student efficiency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among engineering students in Colombian universities. Our objective was to identify patterns in student performance and build a model to support early intervention for students at risk.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557" y="2188488"/>
            <a:ext cx="922139" cy="11066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44278" y="2372916"/>
            <a:ext cx="242697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Exploration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844278" y="2786777"/>
            <a:ext cx="12140565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Conducted exploratory data analysis to understand student records.</a:t>
            </a:r>
            <a:endParaRPr lang="en-US" sz="14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57" y="3295174"/>
            <a:ext cx="922139" cy="110668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44278" y="3479602"/>
            <a:ext cx="242697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Clustering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1844278" y="3893463"/>
            <a:ext cx="12140565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Group students by performance using unsupervised learning.</a:t>
            </a:r>
            <a:endParaRPr lang="en-US" sz="14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57" y="4401860"/>
            <a:ext cx="922139" cy="110668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44278" y="4586288"/>
            <a:ext cx="327457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Efficiency Evaluation (TOPSIS)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1844278" y="5000149"/>
            <a:ext cx="12140565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Assess how effectively students used their academic resources.</a:t>
            </a:r>
            <a:endParaRPr lang="en-US" sz="14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57" y="5508546"/>
            <a:ext cx="922139" cy="110668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44278" y="5692973"/>
            <a:ext cx="248793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Classification Modeling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1844278" y="6106835"/>
            <a:ext cx="12140565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 efficiency status using supervised learning.</a:t>
            </a:r>
            <a:endParaRPr lang="en-US" sz="14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57" y="6615232"/>
            <a:ext cx="922139" cy="110668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44278" y="6799659"/>
            <a:ext cx="242697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Deployment</a:t>
            </a:r>
            <a:endParaRPr lang="en-US" sz="1900" dirty="0"/>
          </a:p>
        </p:txBody>
      </p:sp>
      <p:sp>
        <p:nvSpPr>
          <p:cNvPr id="18" name="Text 11"/>
          <p:cNvSpPr/>
          <p:nvPr/>
        </p:nvSpPr>
        <p:spPr>
          <a:xfrm>
            <a:off x="1844278" y="7213521"/>
            <a:ext cx="12140565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Deliver insights through an interactive Streamlit app.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303" y="722233"/>
            <a:ext cx="7642741" cy="670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Collection &amp; Preprocessing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13303" y="1800225"/>
            <a:ext cx="13203793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used academic performance data of engineering students from Colombian universities, including high school scores, standardized test results, and university performance metrics.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303" y="2717244"/>
            <a:ext cx="509468" cy="5094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26488" y="2802612"/>
            <a:ext cx="2681883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Source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426488" y="3260169"/>
            <a:ext cx="3518297" cy="1956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used real academic data of engineering students from Colombian universities, including high school scores, standardized tests, and university performance indicators.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459" y="2717244"/>
            <a:ext cx="509468" cy="5094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12644" y="2802612"/>
            <a:ext cx="3117056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Removal of Synthetic Data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5912644" y="3260169"/>
            <a:ext cx="3518297" cy="1630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Initially, we worked with generated data that led to misleading results. We later replaced it with real data to ensure reliability.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5615" y="2717244"/>
            <a:ext cx="509468" cy="50946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398800" y="2802612"/>
            <a:ext cx="2681883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Cleaning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10398800" y="3260169"/>
            <a:ext cx="3518297" cy="1304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handled missing values, removed duplicates, and fixed inconsistent entries to prepare the dataset for analysis.</a:t>
            </a:r>
            <a:endParaRPr lang="en-US" sz="1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03" y="5659993"/>
            <a:ext cx="509468" cy="50946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26488" y="5745361"/>
            <a:ext cx="2681883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Engineering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1426488" y="6202918"/>
            <a:ext cx="3518297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created new columns for clustering and efficiency scoring.</a:t>
            </a:r>
            <a:endParaRPr lang="en-US" sz="16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459" y="5659993"/>
            <a:ext cx="509468" cy="50946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912644" y="5745361"/>
            <a:ext cx="2681883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Scaling</a:t>
            </a:r>
            <a:endParaRPr lang="en-US" sz="2100" dirty="0"/>
          </a:p>
        </p:txBody>
      </p:sp>
      <p:sp>
        <p:nvSpPr>
          <p:cNvPr id="18" name="Text 11"/>
          <p:cNvSpPr/>
          <p:nvPr/>
        </p:nvSpPr>
        <p:spPr>
          <a:xfrm>
            <a:off x="5912644" y="6202918"/>
            <a:ext cx="3518297" cy="978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Numerical features were standardized to ensure fair clustering and model training.</a:t>
            </a:r>
            <a:endParaRPr lang="en-US" sz="160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5615" y="5659993"/>
            <a:ext cx="509468" cy="50946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0398800" y="5745361"/>
            <a:ext cx="2681883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Outlier Detection</a:t>
            </a:r>
            <a:endParaRPr lang="en-US" sz="2100" dirty="0"/>
          </a:p>
        </p:txBody>
      </p:sp>
      <p:sp>
        <p:nvSpPr>
          <p:cNvPr id="21" name="Text 13"/>
          <p:cNvSpPr/>
          <p:nvPr/>
        </p:nvSpPr>
        <p:spPr>
          <a:xfrm>
            <a:off x="10398800" y="6202918"/>
            <a:ext cx="3518297" cy="1304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checked for and addressed any potential outliers that could negatively impact model accuracy.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32203"/>
            <a:ext cx="1001791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SABER 11 &amp; SABER PRO? What are they?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86407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SABER 11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58309" y="3330535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SABER 11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is a standardized test in Colombia, typically taken by high school students as part of their graduation process. It assesses students in areas such as mathematics, language, science, and social studies.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912281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Used to evaluate students' readiness for higher education.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68142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Plays a significant role in university admissions.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2686407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SABER PRO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587139" y="3330535"/>
            <a:ext cx="629257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SABER PRO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test is taken by university students in their final years. It measures their overall academic competency, including skills like problem-solving, critical thinking, and professional knowledge relevant to their field of study.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5258991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key indicator of university readiness and professional potential.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602813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Helps universities assess the quality of their educational programs.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095" y="395288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endParaRPr lang="en-US" sz="850" dirty="0"/>
          </a:p>
        </p:txBody>
      </p:sp>
      <p:sp>
        <p:nvSpPr>
          <p:cNvPr id="3" name="Text 1"/>
          <p:cNvSpPr/>
          <p:nvPr/>
        </p:nvSpPr>
        <p:spPr>
          <a:xfrm>
            <a:off x="379095" y="676870"/>
            <a:ext cx="401871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Exploratory Data Analysis (EDA)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379095" y="1303734"/>
            <a:ext cx="3528417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Distribution of SABER 11 vs. SABER PRO Scores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379095" y="1625798"/>
            <a:ext cx="6802517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 versions consistently outperform the S11 versions across all categories, with noticeable peaks at higher score ranges</a:t>
            </a:r>
            <a:endParaRPr lang="en-US" sz="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095" y="1920954"/>
            <a:ext cx="3148489" cy="235338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53551" y="1303734"/>
            <a:ext cx="3254693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Average Scores by Gender Across Subjects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453551" y="1625798"/>
            <a:ext cx="6805255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Females (F) consistently score higher than males (M) across all subjects, with the largest gap in Critical Reading_PRO at 145.3 for F versus 81.2 for M.</a:t>
            </a:r>
            <a:endParaRPr lang="en-US" sz="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551" y="2094309"/>
            <a:ext cx="5139928" cy="319289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53551" y="5409009"/>
            <a:ext cx="6805255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endParaRPr lang="en-US" sz="850" dirty="0"/>
          </a:p>
        </p:txBody>
      </p:sp>
      <p:sp>
        <p:nvSpPr>
          <p:cNvPr id="11" name="Text 7"/>
          <p:cNvSpPr/>
          <p:nvPr/>
        </p:nvSpPr>
        <p:spPr>
          <a:xfrm>
            <a:off x="379095" y="5909786"/>
            <a:ext cx="277868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 10 Cities by Average Global score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379095" y="6231850"/>
            <a:ext cx="680394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Chia leads the top 10 cities with the highest average global score at 177.15, while Pereira ranks lowest at 160.71.</a:t>
            </a:r>
            <a:endParaRPr lang="en-US" sz="8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" y="6527006"/>
            <a:ext cx="4876205" cy="319289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454979" y="5909786"/>
            <a:ext cx="4232910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Distribution of Global Scores by Socioeconomic Stratum</a:t>
            </a:r>
            <a:endParaRPr lang="en-US" sz="1300" dirty="0"/>
          </a:p>
        </p:txBody>
      </p:sp>
      <p:sp>
        <p:nvSpPr>
          <p:cNvPr id="15" name="Text 10"/>
          <p:cNvSpPr/>
          <p:nvPr/>
        </p:nvSpPr>
        <p:spPr>
          <a:xfrm>
            <a:off x="7454979" y="6231850"/>
            <a:ext cx="680394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Lower socioeconomic strata peak higher and narrower, while higher strata show broader, lower peaks.</a:t>
            </a:r>
            <a:endParaRPr lang="en-US" sz="8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979" y="6527006"/>
            <a:ext cx="6803946" cy="38764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82272"/>
            <a:ext cx="770858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Geo Map of Universities by City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128248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Used a geo map to visualize the location of universities across cities, highlighting the academic diversity and resources available.</a:t>
            </a:r>
            <a:endParaRPr lang="en-US" sz="1700" dirty="0"/>
          </a:p>
        </p:txBody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4065389"/>
            <a:ext cx="13113782" cy="21818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832" y="587573"/>
            <a:ext cx="5623441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Clustering Phase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47832" y="1717715"/>
            <a:ext cx="1313473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Group students based on similar performance characteristics to uncover hidden patterns without using labels (unsupervised learning).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832" y="2679383"/>
            <a:ext cx="427315" cy="4273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88745" y="2715339"/>
            <a:ext cx="281166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Method Used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88745" y="3194923"/>
            <a:ext cx="579286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applied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K-Means Clustering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segment students based on their saber11 and saber-pro scores 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669" y="2679383"/>
            <a:ext cx="427315" cy="42731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089583" y="2715339"/>
            <a:ext cx="281166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Finding the Optimal K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089583" y="3194923"/>
            <a:ext cx="5792986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Used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Elbow Method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Silhouette Score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and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Calinski-Harabasz Index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8089583" y="3953589"/>
            <a:ext cx="579298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Optimal number of clusters was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6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32" y="4760238"/>
            <a:ext cx="427315" cy="42731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388745" y="4796195"/>
            <a:ext cx="281166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Cluster Insights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388745" y="5275778"/>
            <a:ext cx="579286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Cluster 0: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High-achieving students, likely college-ready, possibly from better-resourced schools.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1388745" y="6034445"/>
            <a:ext cx="5792867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Cluster 1: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Students with potential but facing academic or structural challenges. Likely to benefit from targeted support.</a:t>
            </a:r>
            <a:endParaRPr lang="en-US" sz="16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669" y="4760238"/>
            <a:ext cx="427315" cy="42731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8089583" y="4796195"/>
            <a:ext cx="281166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Impact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8089583" y="5275778"/>
            <a:ext cx="5792986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Clustering helped us identify student groups for further efficiency analysis using TOPSIS.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747832" y="7300674"/>
            <a:ext cx="1313473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759" y="752594"/>
            <a:ext cx="7660481" cy="1394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Efficiency Measurement with TOPSIS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41759" y="2464951"/>
            <a:ext cx="3724275" cy="5012055"/>
          </a:xfrm>
          <a:prstGeom prst="roundRect">
            <a:avLst>
              <a:gd name="adj" fmla="val 853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1311" y="2684502"/>
            <a:ext cx="3285172" cy="1393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TOPSIS Method (Technique for Order of Preference by Similarity to Ideal Solution)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61311" y="4205645"/>
            <a:ext cx="3285172" cy="3051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evaluate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student efficiency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It ranks students based on how close their performance is to an ideal student and how far it is from the worst case.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helped us identify which students achieved expected outcomes based on available resources.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7966" y="2464951"/>
            <a:ext cx="3724275" cy="5012055"/>
          </a:xfrm>
          <a:prstGeom prst="roundRect">
            <a:avLst>
              <a:gd name="adj" fmla="val 853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97517" y="2684502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Outcome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897517" y="3160157"/>
            <a:ext cx="3285172" cy="372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setting a clear threshold, we labeled students into two classes: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 Efficient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binary label became the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variable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our classification models, making it possible to train, evaluate, and deploy a predictive system that supports data-driven student interventions.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304" y="637103"/>
            <a:ext cx="5401508" cy="675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Classification Phase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18304" y="1620083"/>
            <a:ext cx="7707392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 whether a student is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or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 Efficient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based on the efficiency scores calculated by the TOPSIS method.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8304" y="2507694"/>
            <a:ext cx="461724" cy="461724"/>
          </a:xfrm>
          <a:prstGeom prst="roundRect">
            <a:avLst>
              <a:gd name="adj" fmla="val 6668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7122" y="2536031"/>
            <a:ext cx="324088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385173" y="2578179"/>
            <a:ext cx="2700695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Approach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385173" y="3038832"/>
            <a:ext cx="3058597" cy="1313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formulated a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binary classification task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using the efficiency label (1 = Efficient, 0 = Not Efficient).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700230" y="2507694"/>
            <a:ext cx="461724" cy="461724"/>
          </a:xfrm>
          <a:prstGeom prst="roundRect">
            <a:avLst>
              <a:gd name="adj" fmla="val 6668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769048" y="2536031"/>
            <a:ext cx="324088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5367099" y="2578179"/>
            <a:ext cx="2700695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Models Tried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5367099" y="3038832"/>
            <a:ext cx="3058597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Logistic Regression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367099" y="3439001"/>
            <a:ext cx="3058597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 Classifier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367099" y="3839170"/>
            <a:ext cx="3058597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LightGBM Classifier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18304" y="4762738"/>
            <a:ext cx="461724" cy="461724"/>
          </a:xfrm>
          <a:prstGeom prst="roundRect">
            <a:avLst>
              <a:gd name="adj" fmla="val 6668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87122" y="4791075"/>
            <a:ext cx="324088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550" dirty="0"/>
          </a:p>
        </p:txBody>
      </p:sp>
      <p:sp>
        <p:nvSpPr>
          <p:cNvPr id="17" name="Text 14"/>
          <p:cNvSpPr/>
          <p:nvPr/>
        </p:nvSpPr>
        <p:spPr>
          <a:xfrm>
            <a:off x="1385173" y="4833223"/>
            <a:ext cx="2700695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Evaluation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1385173" y="5293876"/>
            <a:ext cx="3058597" cy="1313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Used metrics like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Precision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Recall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and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F1-Score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evaluate each model.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4700230" y="4762738"/>
            <a:ext cx="461724" cy="461724"/>
          </a:xfrm>
          <a:prstGeom prst="roundRect">
            <a:avLst>
              <a:gd name="adj" fmla="val 6668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4769048" y="4791075"/>
            <a:ext cx="324088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550" dirty="0"/>
          </a:p>
        </p:txBody>
      </p:sp>
      <p:sp>
        <p:nvSpPr>
          <p:cNvPr id="21" name="Text 18"/>
          <p:cNvSpPr/>
          <p:nvPr/>
        </p:nvSpPr>
        <p:spPr>
          <a:xfrm>
            <a:off x="5367099" y="4833223"/>
            <a:ext cx="27166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Best Performing Model</a:t>
            </a:r>
            <a:endParaRPr lang="en-US" sz="2100" dirty="0"/>
          </a:p>
        </p:txBody>
      </p:sp>
      <p:sp>
        <p:nvSpPr>
          <p:cNvPr id="22" name="Text 19"/>
          <p:cNvSpPr/>
          <p:nvPr/>
        </p:nvSpPr>
        <p:spPr>
          <a:xfrm>
            <a:off x="5367099" y="5293876"/>
            <a:ext cx="3058597" cy="2298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Logistic Regression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gave the best performance with balanced accuracy and no overfitting.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selection was validated using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MLflow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tracking and comparison.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2025-05-09T04:38:57Z</dcterms:created>
  <dcterms:modified xsi:type="dcterms:W3CDTF">2025-05-09T04:38:57Z</dcterms:modified>
</cp:coreProperties>
</file>